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0" r:id="rId3"/>
    <p:sldId id="259" r:id="rId4"/>
    <p:sldId id="266" r:id="rId5"/>
    <p:sldId id="258" r:id="rId6"/>
    <p:sldId id="264" r:id="rId7"/>
    <p:sldId id="265" r:id="rId8"/>
    <p:sldId id="257" r:id="rId9"/>
    <p:sldId id="262" r:id="rId10"/>
    <p:sldId id="263" r:id="rId11"/>
    <p:sldId id="268" r:id="rId12"/>
    <p:sldId id="269" r:id="rId13"/>
    <p:sldId id="267" r:id="rId14"/>
    <p:sldId id="279" r:id="rId15"/>
    <p:sldId id="278" r:id="rId16"/>
    <p:sldId id="271" r:id="rId17"/>
    <p:sldId id="277" r:id="rId18"/>
    <p:sldId id="272" r:id="rId19"/>
    <p:sldId id="275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27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33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0915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620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729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265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913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83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833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26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947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599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4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83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48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2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71922-FB16-41DD-B04F-759AD92DE38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05AB42-D2C9-4B4D-AEA6-A36F865E5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50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hdoprod-my.sharepoint.com/:v:/g/personal/lavanya_eswarappa001_stud_fh-dortmund_de/EafLCkVRNydLuvyzYjtIPm0BT-MdHYydphPD2RKCIve4IA?nav=eyJyZWZlcnJhbEluZm8iOnsicmVmZXJyYWxBcHAiOiJPbmVEcml2ZUZvckJ1c2luZXNzIiwicmVmZXJyYWxBcHBQbGF0Zm9ybSI6IldlYiIsInJlZmVycmFsTW9kZSI6InZpZXciLCJyZWZlcnJhbFZpZXciOiJNeUZpbGVzTGlua0NvcHkifX0&amp;e=yHgaIR" TargetMode="External"/><Relationship Id="rId2" Type="http://schemas.openxmlformats.org/officeDocument/2006/relationships/hyperlink" Target="https://github.com/Lavanya-E-art/MDT2025-Course-Java/tree/main/Capstone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hdoprod-my.sharepoint.com/:v:/g/personal/keya_shah001_stud_fh-dortmund_de/EcwaBUwRAFlDjLuejJ9oproB4wXRV2_j8SizLH3iH8aaSA?nav=eyJyZWZlcnJhbEluZm8iOnsicmVmZXJyYWxBcHAiOiJPbmVEcml2ZUZvckJ1c2luZXNzIiwicmVmZXJyYWxBcHBQbGF0Zm9ybSI6IldlYiIsInJlZmVycmFsTW9kZSI6InZpZXciLCJyZWZlcnJhbFZpZXciOiJNeUZpbGVzTGlua0NvcHkifX0&amp;e=Bb5rW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73BAEA-91D5-811E-B05B-217988FB833C}"/>
              </a:ext>
            </a:extLst>
          </p:cNvPr>
          <p:cNvSpPr/>
          <p:nvPr/>
        </p:nvSpPr>
        <p:spPr>
          <a:xfrm>
            <a:off x="2626149" y="1568785"/>
            <a:ext cx="58891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CAPSTONE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E3081-359B-6AE2-62EC-4FDAF7D3C5A1}"/>
              </a:ext>
            </a:extLst>
          </p:cNvPr>
          <p:cNvSpPr/>
          <p:nvPr/>
        </p:nvSpPr>
        <p:spPr>
          <a:xfrm>
            <a:off x="1265201" y="740578"/>
            <a:ext cx="84048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Compact Programming Course - Java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606A3-0633-BEF0-DEDA-0D19D742FF7D}"/>
              </a:ext>
            </a:extLst>
          </p:cNvPr>
          <p:cNvSpPr/>
          <p:nvPr/>
        </p:nvSpPr>
        <p:spPr>
          <a:xfrm>
            <a:off x="945537" y="2894776"/>
            <a:ext cx="925034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Automated Cold Chain Logistics </a:t>
            </a:r>
          </a:p>
          <a:p>
            <a:pPr algn="ctr"/>
            <a:r>
              <a:rPr lang="en-US" sz="4000" b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&amp; Storage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9D832-B22F-74D3-2DDA-F10A21182BA7}"/>
              </a:ext>
            </a:extLst>
          </p:cNvPr>
          <p:cNvSpPr txBox="1"/>
          <p:nvPr/>
        </p:nvSpPr>
        <p:spPr>
          <a:xfrm>
            <a:off x="1022069" y="4783457"/>
            <a:ext cx="497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Group – 9 </a:t>
            </a:r>
            <a:r>
              <a:rPr lang="en-US" sz="2400" dirty="0"/>
              <a:t>:</a:t>
            </a:r>
          </a:p>
          <a:p>
            <a:r>
              <a:rPr lang="en-IN" dirty="0"/>
              <a:t>Lavanya Eswarappa – MDT – 7224098</a:t>
            </a:r>
          </a:p>
          <a:p>
            <a:r>
              <a:rPr lang="en-IN" dirty="0"/>
              <a:t>Keya Shah               - MDT - 7224656</a:t>
            </a:r>
          </a:p>
          <a:p>
            <a:r>
              <a:rPr lang="en-IN" dirty="0"/>
              <a:t>Nayana Nagaraj      - MDT – 7223979</a:t>
            </a:r>
            <a:br>
              <a:rPr lang="en-IN" dirty="0"/>
            </a:br>
            <a:r>
              <a:rPr lang="en-IN" dirty="0"/>
              <a:t>Tooba Arif               - ESE - 7224112</a:t>
            </a:r>
          </a:p>
        </p:txBody>
      </p:sp>
    </p:spTree>
    <p:extLst>
      <p:ext uri="{BB962C8B-B14F-4D97-AF65-F5344CB8AC3E}">
        <p14:creationId xmlns:p14="http://schemas.microsoft.com/office/powerpoint/2010/main" val="23545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9BEE6E-46D4-1C9E-7770-2EDF0EBD9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23" y="3478277"/>
            <a:ext cx="6345677" cy="33797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8D0FEF-BDD7-1D56-8412-305E8DCAD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8689"/>
            <a:ext cx="5246772" cy="323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44B02-10E8-80A3-8466-CF6DFE7F4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52" y="33828"/>
            <a:ext cx="6969869" cy="32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0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32C0E-62C1-9EE0-1E62-F25AE8F552D1}"/>
              </a:ext>
            </a:extLst>
          </p:cNvPr>
          <p:cNvSpPr txBox="1"/>
          <p:nvPr/>
        </p:nvSpPr>
        <p:spPr>
          <a:xfrm>
            <a:off x="560602" y="271216"/>
            <a:ext cx="4854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Management I/O in the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E7CA9-661F-2BD3-8BB6-D256930B3995}"/>
              </a:ext>
            </a:extLst>
          </p:cNvPr>
          <p:cNvSpPr txBox="1"/>
          <p:nvPr/>
        </p:nvSpPr>
        <p:spPr>
          <a:xfrm>
            <a:off x="782537" y="843677"/>
            <a:ext cx="44102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User Inputs</a:t>
            </a:r>
            <a:endParaRPr lang="en-IN" dirty="0"/>
          </a:p>
          <a:p>
            <a:r>
              <a:rPr lang="en-IN" dirty="0"/>
              <a:t>	Create tasks (priority, zones, items)</a:t>
            </a:r>
          </a:p>
          <a:p>
            <a:r>
              <a:rPr lang="en-IN" dirty="0"/>
              <a:t>	Trigger auto-sorting</a:t>
            </a:r>
          </a:p>
          <a:p>
            <a:r>
              <a:rPr lang="en-IN" dirty="0"/>
              <a:t>	Search &amp; open log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System Inputs</a:t>
            </a:r>
            <a:endParaRPr lang="en-IN" dirty="0"/>
          </a:p>
          <a:p>
            <a:r>
              <a:rPr lang="en-IN" dirty="0"/>
              <a:t>	AGV battery &amp; position updates</a:t>
            </a:r>
          </a:p>
          <a:p>
            <a:r>
              <a:rPr lang="en-IN" dirty="0"/>
              <a:t>	Task completion events</a:t>
            </a:r>
          </a:p>
          <a:p>
            <a:r>
              <a:rPr lang="en-IN" dirty="0"/>
              <a:t>	Storage zone capacity checks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81F12-2E1C-3F22-F975-2BAD2FF13B5F}"/>
              </a:ext>
            </a:extLst>
          </p:cNvPr>
          <p:cNvSpPr txBox="1"/>
          <p:nvPr/>
        </p:nvSpPr>
        <p:spPr>
          <a:xfrm>
            <a:off x="782537" y="3621408"/>
            <a:ext cx="7172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File Output</a:t>
            </a:r>
            <a:endParaRPr lang="en-IN" dirty="0"/>
          </a:p>
          <a:p>
            <a:r>
              <a:rPr lang="en-IN" dirty="0"/>
              <a:t>	Timestamped AGV, Task &amp; Environment log files</a:t>
            </a:r>
          </a:p>
          <a:p>
            <a:r>
              <a:rPr lang="en-IN" dirty="0"/>
              <a:t>	Efficient writing with </a:t>
            </a:r>
            <a:r>
              <a:rPr lang="en-IN" b="1" dirty="0" err="1"/>
              <a:t>BufferedWriter</a:t>
            </a:r>
            <a:r>
              <a:rPr lang="en-IN" dirty="0"/>
              <a:t> (append mode)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Console Output</a:t>
            </a:r>
            <a:endParaRPr lang="en-IN" dirty="0"/>
          </a:p>
          <a:p>
            <a:r>
              <a:rPr lang="en-IN" dirty="0"/>
              <a:t>	Task assignment, AGV movement, charging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UI Output</a:t>
            </a:r>
            <a:endParaRPr lang="en-IN" dirty="0"/>
          </a:p>
          <a:p>
            <a:r>
              <a:rPr lang="en-IN" dirty="0"/>
              <a:t>	Real-time warehouse simulation (200 </a:t>
            </a:r>
            <a:r>
              <a:rPr lang="en-IN" dirty="0" err="1"/>
              <a:t>ms</a:t>
            </a:r>
            <a:r>
              <a:rPr lang="en-IN" dirty="0"/>
              <a:t> refresh)</a:t>
            </a:r>
          </a:p>
          <a:p>
            <a:r>
              <a:rPr lang="en-IN" dirty="0"/>
              <a:t>	AGV status + task queue updates</a:t>
            </a:r>
          </a:p>
          <a:p>
            <a:r>
              <a:rPr lang="en-IN" dirty="0"/>
              <a:t>	Log viewer displaying selected logs</a:t>
            </a:r>
          </a:p>
        </p:txBody>
      </p:sp>
    </p:spTree>
    <p:extLst>
      <p:ext uri="{BB962C8B-B14F-4D97-AF65-F5344CB8AC3E}">
        <p14:creationId xmlns:p14="http://schemas.microsoft.com/office/powerpoint/2010/main" val="302003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1CF4B-C13C-59A1-7B43-28B3CBE21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"/>
          <a:stretch>
            <a:fillRect/>
          </a:stretch>
        </p:blipFill>
        <p:spPr>
          <a:xfrm>
            <a:off x="407646" y="3800395"/>
            <a:ext cx="5208615" cy="2707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EECB4-3EE0-9A9E-7151-80F006319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6" y="826070"/>
            <a:ext cx="5184840" cy="27821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BEAC03-6F9D-B89F-350F-6346CF0A3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0"/>
          <a:stretch>
            <a:fillRect/>
          </a:stretch>
        </p:blipFill>
        <p:spPr>
          <a:xfrm>
            <a:off x="5781101" y="1531708"/>
            <a:ext cx="6410899" cy="34002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D2AC56-96E1-2FAD-31B7-2D9BB9E676CB}"/>
              </a:ext>
            </a:extLst>
          </p:cNvPr>
          <p:cNvSpPr txBox="1"/>
          <p:nvPr/>
        </p:nvSpPr>
        <p:spPr>
          <a:xfrm>
            <a:off x="407646" y="172190"/>
            <a:ext cx="6838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User Interfaces and Log Viewer: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2731854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A7A20A-B68E-E92F-45A2-5BC6AA4A5A15}"/>
              </a:ext>
            </a:extLst>
          </p:cNvPr>
          <p:cNvSpPr txBox="1"/>
          <p:nvPr/>
        </p:nvSpPr>
        <p:spPr>
          <a:xfrm>
            <a:off x="359924" y="172191"/>
            <a:ext cx="6838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User Interfaces and Log Viewer:</a:t>
            </a:r>
            <a:endParaRPr lang="en-IN" sz="2400" b="1" u="sng" dirty="0"/>
          </a:p>
        </p:txBody>
      </p:sp>
      <p:pic>
        <p:nvPicPr>
          <p:cNvPr id="2" name="JavaCapstoneProject_GUI_Explanation">
            <a:hlinkClick r:id="" action="ppaction://media"/>
            <a:extLst>
              <a:ext uri="{FF2B5EF4-FFF2-40B4-BE49-F238E27FC236}">
                <a16:creationId xmlns:a16="http://schemas.microsoft.com/office/drawing/2014/main" id="{581189AF-4657-82EF-1B3C-2A197A3AF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928" y="626826"/>
            <a:ext cx="10771525" cy="60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de_explanation">
            <a:hlinkClick r:id="" action="ppaction://media"/>
            <a:extLst>
              <a:ext uri="{FF2B5EF4-FFF2-40B4-BE49-F238E27FC236}">
                <a16:creationId xmlns:a16="http://schemas.microsoft.com/office/drawing/2014/main" id="{823AC08C-46B0-82F5-77AD-4D8A89FACD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309" y="616419"/>
            <a:ext cx="10866667" cy="6124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C6D63-216A-9182-F3BF-60C0ADDE814B}"/>
              </a:ext>
            </a:extLst>
          </p:cNvPr>
          <p:cNvSpPr txBox="1"/>
          <p:nvPr/>
        </p:nvSpPr>
        <p:spPr>
          <a:xfrm>
            <a:off x="359924" y="172191"/>
            <a:ext cx="6838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Code Walkthrough: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242657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879A-294C-3434-42F1-E6F45176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8809"/>
          </a:xfrm>
        </p:spPr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tx1"/>
                </a:solidFill>
              </a:rPr>
              <a:t>Access to Project and Video Explanation</a:t>
            </a:r>
            <a:endParaRPr lang="en-IN" sz="2400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960A8-E645-C06F-8B27-AA53C592C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1559"/>
            <a:ext cx="8596668" cy="388077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Link to GitHub Repository Explanation:</a:t>
            </a:r>
            <a:r>
              <a:rPr lang="en-IN" dirty="0">
                <a:solidFill>
                  <a:srgbClr val="0070C0"/>
                </a:solidFill>
              </a:rPr>
              <a:t>  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Java Capstone Project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0070C0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Video Link to User Interface Explanation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Interface Explanation Video</a:t>
            </a:r>
            <a:endParaRPr lang="en-IN" dirty="0">
              <a:solidFill>
                <a:srgbClr val="0070C0"/>
              </a:solidFill>
            </a:endParaRPr>
          </a:p>
          <a:p>
            <a:endParaRPr lang="en-IN" dirty="0">
              <a:solidFill>
                <a:srgbClr val="0070C0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Video Link to Code Explanation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Explanation Video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71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DD6F6-5212-8DD2-A7F0-A8390A9F469B}"/>
              </a:ext>
            </a:extLst>
          </p:cNvPr>
          <p:cNvSpPr txBox="1"/>
          <p:nvPr/>
        </p:nvSpPr>
        <p:spPr>
          <a:xfrm>
            <a:off x="184824" y="234582"/>
            <a:ext cx="940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Description of the concurrency/threads implementation for each subsystem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37A6FF-7B7D-7C25-F74C-166E5E728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9" y="721123"/>
            <a:ext cx="7988366" cy="59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8017C1-95BD-10CC-FF82-B1D9747063A5}"/>
              </a:ext>
            </a:extLst>
          </p:cNvPr>
          <p:cNvSpPr txBox="1"/>
          <p:nvPr/>
        </p:nvSpPr>
        <p:spPr>
          <a:xfrm>
            <a:off x="5267529" y="935611"/>
            <a:ext cx="44390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Task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scheduler (500 </a:t>
            </a:r>
            <a:r>
              <a:rPr lang="en-US" dirty="0" err="1"/>
              <a:t>ms</a:t>
            </a:r>
            <a:r>
              <a:rPr lang="en-US" dirty="0"/>
              <a:t>) assigns tasks &amp; auto-charging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task runs in its </a:t>
            </a:r>
            <a:r>
              <a:rPr lang="en-US" b="1" dirty="0"/>
              <a:t>own thread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Thread-safe priority 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synchronized methods prevent double AGV assignment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5F36B-E3DC-D4F5-03C1-0F2189B74C56}"/>
              </a:ext>
            </a:extLst>
          </p:cNvPr>
          <p:cNvSpPr txBox="1"/>
          <p:nvPr/>
        </p:nvSpPr>
        <p:spPr>
          <a:xfrm>
            <a:off x="554476" y="935611"/>
            <a:ext cx="4105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AGV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Synchronized </a:t>
            </a:r>
            <a:r>
              <a:rPr lang="en-US" dirty="0" err="1"/>
              <a:t>moveTo</a:t>
            </a:r>
            <a:r>
              <a:rPr lang="en-US" dirty="0"/>
              <a:t>() ensures safe movement &amp; battery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AGV allocation is synchronized → avoids double-booking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3 AGVs run independently without conflicts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4EC79-A0CB-0A0D-3A2F-8C74670F5CB3}"/>
              </a:ext>
            </a:extLst>
          </p:cNvPr>
          <p:cNvSpPr txBox="1"/>
          <p:nvPr/>
        </p:nvSpPr>
        <p:spPr>
          <a:xfrm>
            <a:off x="554476" y="3467910"/>
            <a:ext cx="4105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Storage &amp; Charging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StorageZone</a:t>
            </a:r>
            <a:r>
              <a:rPr lang="en-US" dirty="0"/>
              <a:t> </a:t>
            </a:r>
            <a:r>
              <a:rPr lang="en-US" dirty="0" err="1"/>
              <a:t>addItem</a:t>
            </a:r>
            <a:r>
              <a:rPr lang="en-US" dirty="0"/>
              <a:t>() / </a:t>
            </a:r>
            <a:r>
              <a:rPr lang="en-US" dirty="0" err="1"/>
              <a:t>removeItem</a:t>
            </a:r>
            <a:r>
              <a:rPr lang="en-US" dirty="0"/>
              <a:t>() synchronized → no overflow or lost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Charging station allows </a:t>
            </a:r>
            <a:r>
              <a:rPr lang="en-US" b="1" dirty="0"/>
              <a:t>only 1 AGV at a 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Prevents race conditions between multiple AGVs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E5453-B483-25FD-A2CF-BDD73CAF95BE}"/>
              </a:ext>
            </a:extLst>
          </p:cNvPr>
          <p:cNvSpPr txBox="1"/>
          <p:nvPr/>
        </p:nvSpPr>
        <p:spPr>
          <a:xfrm>
            <a:off x="5267529" y="3467910"/>
            <a:ext cx="4975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UI Updates (JavaFX)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UI refreshed every </a:t>
            </a:r>
            <a:r>
              <a:rPr lang="en-IN" b="1" dirty="0"/>
              <a:t>200 </a:t>
            </a:r>
            <a:r>
              <a:rPr lang="en-IN" b="1" dirty="0" err="1"/>
              <a:t>ms</a:t>
            </a:r>
            <a:r>
              <a:rPr lang="en-IN" dirty="0"/>
              <a:t> using </a:t>
            </a:r>
            <a:r>
              <a:rPr lang="en-IN" dirty="0" err="1"/>
              <a:t>Platform.runLater</a:t>
            </a:r>
            <a:r>
              <a:rPr lang="en-IN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Background threads → UI thread safely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Smooth animations &amp; live status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Console redirected to UI in a thread-safe manner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2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A84D66-1C9D-B764-6439-276BD1873F90}"/>
              </a:ext>
            </a:extLst>
          </p:cNvPr>
          <p:cNvSpPr txBox="1"/>
          <p:nvPr/>
        </p:nvSpPr>
        <p:spPr>
          <a:xfrm>
            <a:off x="389106" y="205250"/>
            <a:ext cx="6284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Unit Test of the System:</a:t>
            </a:r>
            <a:endParaRPr lang="en-GB" sz="2000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A2DF2-A7FD-347A-A67B-49F93B1E1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r="5301" b="3303"/>
          <a:stretch>
            <a:fillRect/>
          </a:stretch>
        </p:blipFill>
        <p:spPr>
          <a:xfrm>
            <a:off x="4886528" y="3164608"/>
            <a:ext cx="7305472" cy="3693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EAA966-8C6F-B520-2E62-D4537B4D0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" r="13634" b="5316"/>
          <a:stretch>
            <a:fillRect/>
          </a:stretch>
        </p:blipFill>
        <p:spPr>
          <a:xfrm>
            <a:off x="175098" y="605360"/>
            <a:ext cx="4711430" cy="275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2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C2B1DD-511E-9078-8A7F-464B819F6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26" y="3394832"/>
            <a:ext cx="5316267" cy="3463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D7F675-3C9E-150D-47DE-980326237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" r="4752"/>
          <a:stretch>
            <a:fillRect/>
          </a:stretch>
        </p:blipFill>
        <p:spPr>
          <a:xfrm>
            <a:off x="112477" y="297344"/>
            <a:ext cx="8156034" cy="29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CC5E47-5DAC-8269-E98F-846D05D28FCE}"/>
              </a:ext>
            </a:extLst>
          </p:cNvPr>
          <p:cNvSpPr/>
          <p:nvPr/>
        </p:nvSpPr>
        <p:spPr>
          <a:xfrm>
            <a:off x="485936" y="243591"/>
            <a:ext cx="42162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Role Distribution</a:t>
            </a:r>
            <a:endParaRPr lang="en-US" sz="4000" b="1" u="sng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3B918-923C-A46C-3FDA-58DA7A93E912}"/>
              </a:ext>
            </a:extLst>
          </p:cNvPr>
          <p:cNvSpPr/>
          <p:nvPr/>
        </p:nvSpPr>
        <p:spPr>
          <a:xfrm>
            <a:off x="4077510" y="3151761"/>
            <a:ext cx="2324911" cy="11186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Automated Cold Chain Logistics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&amp; Storage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831C71-EBCB-9650-C127-11312205050D}"/>
              </a:ext>
            </a:extLst>
          </p:cNvPr>
          <p:cNvSpPr/>
          <p:nvPr/>
        </p:nvSpPr>
        <p:spPr>
          <a:xfrm>
            <a:off x="1060316" y="1052913"/>
            <a:ext cx="2477310" cy="18417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AGV Management System</a:t>
            </a:r>
            <a:br>
              <a:rPr lang="en-US" dirty="0"/>
            </a:br>
            <a:endParaRPr lang="en-US" dirty="0"/>
          </a:p>
          <a:p>
            <a:pPr algn="ctr"/>
            <a:r>
              <a:rPr lang="en-IN" sz="2000" b="1" dirty="0">
                <a:solidFill>
                  <a:schemeClr val="tx1"/>
                </a:solidFill>
              </a:rPr>
              <a:t>Lavanya Eswarappa</a:t>
            </a:r>
          </a:p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4A32C-4B80-1592-82AD-7D38DD167DDB}"/>
              </a:ext>
            </a:extLst>
          </p:cNvPr>
          <p:cNvSpPr/>
          <p:nvPr/>
        </p:nvSpPr>
        <p:spPr>
          <a:xfrm>
            <a:off x="6952035" y="1028840"/>
            <a:ext cx="2477310" cy="19432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Task Management and Scheduling System</a:t>
            </a:r>
          </a:p>
          <a:p>
            <a:pPr algn="ctr"/>
            <a:endParaRPr lang="en-US" dirty="0"/>
          </a:p>
          <a:p>
            <a:pPr algn="ctr"/>
            <a:r>
              <a:rPr lang="en-IN" sz="2000" b="1" dirty="0">
                <a:solidFill>
                  <a:schemeClr val="tx1"/>
                </a:solidFill>
              </a:rPr>
              <a:t>Keya Shah</a:t>
            </a:r>
          </a:p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DBC6FD-AF5C-C14F-9CCB-468070CF4717}"/>
              </a:ext>
            </a:extLst>
          </p:cNvPr>
          <p:cNvSpPr/>
          <p:nvPr/>
        </p:nvSpPr>
        <p:spPr>
          <a:xfrm>
            <a:off x="1060315" y="4413115"/>
            <a:ext cx="2477309" cy="18417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Environment and Storage System</a:t>
            </a:r>
          </a:p>
          <a:p>
            <a:pPr algn="ctr"/>
            <a:endParaRPr lang="en-US" dirty="0"/>
          </a:p>
          <a:p>
            <a:pPr algn="ctr"/>
            <a:r>
              <a:rPr lang="en-IN" sz="2000" b="1" dirty="0">
                <a:solidFill>
                  <a:schemeClr val="tx1"/>
                </a:solidFill>
              </a:rPr>
              <a:t>Nayana Nagaraj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1C0CD8-C9F3-D54F-5CE2-48776FDF87CB}"/>
              </a:ext>
            </a:extLst>
          </p:cNvPr>
          <p:cNvSpPr/>
          <p:nvPr/>
        </p:nvSpPr>
        <p:spPr>
          <a:xfrm>
            <a:off x="6952036" y="4426086"/>
            <a:ext cx="2477309" cy="1828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Log Management and Charging Station System</a:t>
            </a:r>
          </a:p>
          <a:p>
            <a:pPr algn="ctr"/>
            <a:endParaRPr lang="en-US" dirty="0"/>
          </a:p>
          <a:p>
            <a:pPr algn="ctr"/>
            <a:r>
              <a:rPr lang="en-IN" sz="2000" b="1" dirty="0">
                <a:solidFill>
                  <a:schemeClr val="tx1"/>
                </a:solidFill>
              </a:rPr>
              <a:t>Tooba Arif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CF9DC3-9BA6-EE8C-FC5D-C80ED2AEB4F3}"/>
              </a:ext>
            </a:extLst>
          </p:cNvPr>
          <p:cNvCxnSpPr>
            <a:cxnSpLocks/>
          </p:cNvCxnSpPr>
          <p:nvPr/>
        </p:nvCxnSpPr>
        <p:spPr>
          <a:xfrm flipH="1" flipV="1">
            <a:off x="3537624" y="2752928"/>
            <a:ext cx="539886" cy="38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C72847-A181-0FD7-2AE0-446F4FE95D5F}"/>
              </a:ext>
            </a:extLst>
          </p:cNvPr>
          <p:cNvCxnSpPr>
            <a:cxnSpLocks/>
          </p:cNvCxnSpPr>
          <p:nvPr/>
        </p:nvCxnSpPr>
        <p:spPr>
          <a:xfrm flipV="1">
            <a:off x="6402421" y="2830748"/>
            <a:ext cx="549614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34B5D4-906F-F106-556A-ACE7FDE0C13D}"/>
              </a:ext>
            </a:extLst>
          </p:cNvPr>
          <p:cNvCxnSpPr>
            <a:cxnSpLocks/>
          </p:cNvCxnSpPr>
          <p:nvPr/>
        </p:nvCxnSpPr>
        <p:spPr>
          <a:xfrm flipH="1">
            <a:off x="3537624" y="4260715"/>
            <a:ext cx="539886" cy="33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61285A-AF4D-EB53-45A2-9CB00FD396E9}"/>
              </a:ext>
            </a:extLst>
          </p:cNvPr>
          <p:cNvCxnSpPr>
            <a:cxnSpLocks/>
          </p:cNvCxnSpPr>
          <p:nvPr/>
        </p:nvCxnSpPr>
        <p:spPr>
          <a:xfrm>
            <a:off x="6402421" y="4260715"/>
            <a:ext cx="539886" cy="33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38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E2D5C5-EFFD-06F2-FD90-6554B93F8140}"/>
              </a:ext>
            </a:extLst>
          </p:cNvPr>
          <p:cNvSpPr txBox="1"/>
          <p:nvPr/>
        </p:nvSpPr>
        <p:spPr>
          <a:xfrm>
            <a:off x="389106" y="223179"/>
            <a:ext cx="6284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Results of Unit Test of the System:</a:t>
            </a:r>
            <a:endParaRPr lang="en-GB" sz="2000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FB6D2-2E9C-5C7A-71CC-4BB2E9244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60" y="3751765"/>
            <a:ext cx="5254559" cy="3106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87458-E63B-9084-2CC0-A1F1BF83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60" y="713777"/>
            <a:ext cx="5254559" cy="2838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83C7B-C412-F4AB-62EB-5FAD0574A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8" y="723302"/>
            <a:ext cx="5286375" cy="2828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8A3E5-E984-459A-5A69-84361D632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8" y="3748746"/>
            <a:ext cx="5379742" cy="30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87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7C64F1-79B7-A717-1674-D3999682CF03}"/>
              </a:ext>
            </a:extLst>
          </p:cNvPr>
          <p:cNvSpPr/>
          <p:nvPr/>
        </p:nvSpPr>
        <p:spPr>
          <a:xfrm>
            <a:off x="2876084" y="2828835"/>
            <a:ext cx="59339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67326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6343-B154-394B-F32D-7D5F94F9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19" y="580418"/>
            <a:ext cx="8596668" cy="606357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Description of the Domain</a:t>
            </a:r>
            <a:endParaRPr lang="en-IN" b="1" u="sng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DF3C0-80CA-4F0E-71AB-EF4439B715E0}"/>
              </a:ext>
            </a:extLst>
          </p:cNvPr>
          <p:cNvSpPr txBox="1"/>
          <p:nvPr/>
        </p:nvSpPr>
        <p:spPr>
          <a:xfrm>
            <a:off x="531419" y="1381329"/>
            <a:ext cx="93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  <a:p>
            <a:r>
              <a:rPr lang="en-US" dirty="0"/>
              <a:t>Modern warehouses must manage temperature-sensitive inventory across multiple zones and coordinate limited AGVs efficiently.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6D08C-6B43-7995-25B6-A2CB84011FE1}"/>
              </a:ext>
            </a:extLst>
          </p:cNvPr>
          <p:cNvSpPr txBox="1"/>
          <p:nvPr/>
        </p:nvSpPr>
        <p:spPr>
          <a:xfrm>
            <a:off x="531419" y="2970766"/>
            <a:ext cx="3437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Key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zones: –20°C, 20°C, 30°C.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3 AGVs with battery constraints.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Priority-based task handling.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 concurrent operations.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B463F2-1492-29AB-02F0-FB9B0B7B223D}"/>
              </a:ext>
            </a:extLst>
          </p:cNvPr>
          <p:cNvSpPr txBox="1"/>
          <p:nvPr/>
        </p:nvSpPr>
        <p:spPr>
          <a:xfrm>
            <a:off x="4829753" y="2970766"/>
            <a:ext cx="52547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Our Solution</a:t>
            </a:r>
          </a:p>
          <a:p>
            <a:r>
              <a:rPr lang="en-IN" dirty="0"/>
              <a:t>An intelligent AGV-driven warehouse system with:</a:t>
            </a:r>
            <a:br>
              <a:rPr lang="en-IN" dirty="0"/>
            </a:br>
            <a:r>
              <a:rPr lang="en-IN" dirty="0"/>
              <a:t>- Item sorting by zone and temperature.</a:t>
            </a:r>
            <a:br>
              <a:rPr lang="en-IN" dirty="0"/>
            </a:br>
            <a:r>
              <a:rPr lang="en-IN" dirty="0"/>
              <a:t>- Real-time battery monitoring &amp; auto-charging.</a:t>
            </a:r>
            <a:br>
              <a:rPr lang="en-IN" dirty="0"/>
            </a:br>
            <a:r>
              <a:rPr lang="en-IN" dirty="0"/>
              <a:t>- Priority task queue.</a:t>
            </a:r>
            <a:br>
              <a:rPr lang="en-IN" dirty="0"/>
            </a:br>
            <a:r>
              <a:rPr lang="en-IN" dirty="0"/>
              <a:t>- Thread-safe concurrency.</a:t>
            </a:r>
            <a:br>
              <a:rPr lang="en-IN" dirty="0"/>
            </a:br>
            <a:r>
              <a:rPr lang="en-IN" dirty="0"/>
              <a:t>- Centralized logging.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887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C481AF-0B2E-5A29-282B-DC137722068F}"/>
              </a:ext>
            </a:extLst>
          </p:cNvPr>
          <p:cNvSpPr txBox="1"/>
          <p:nvPr/>
        </p:nvSpPr>
        <p:spPr>
          <a:xfrm>
            <a:off x="479894" y="484228"/>
            <a:ext cx="717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Requirements to the system:</a:t>
            </a:r>
            <a:endParaRPr lang="en-IN" sz="2800" b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EAE34-36B4-E53B-538D-9F72F2D05864}"/>
              </a:ext>
            </a:extLst>
          </p:cNvPr>
          <p:cNvSpPr txBox="1"/>
          <p:nvPr/>
        </p:nvSpPr>
        <p:spPr>
          <a:xfrm>
            <a:off x="479894" y="1608371"/>
            <a:ext cx="3978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AGV Management</a:t>
            </a:r>
          </a:p>
          <a:p>
            <a:r>
              <a:rPr lang="en-US" dirty="0"/>
              <a:t>- Manage </a:t>
            </a:r>
            <a:r>
              <a:rPr lang="en-US" b="1" dirty="0"/>
              <a:t>3 AGVs</a:t>
            </a:r>
            <a:r>
              <a:rPr lang="en-US" dirty="0"/>
              <a:t> with real-time battery monitoring</a:t>
            </a:r>
          </a:p>
          <a:p>
            <a:r>
              <a:rPr lang="en-US" dirty="0"/>
              <a:t>- Auto-charging below </a:t>
            </a:r>
            <a:r>
              <a:rPr lang="en-US" b="1" dirty="0"/>
              <a:t>20%</a:t>
            </a:r>
            <a:endParaRPr lang="en-US" dirty="0"/>
          </a:p>
          <a:p>
            <a:r>
              <a:rPr lang="en-US" dirty="0"/>
              <a:t>- Battery-based movement 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3461B-6922-2B12-7277-D0BA0BF4EAAB}"/>
              </a:ext>
            </a:extLst>
          </p:cNvPr>
          <p:cNvSpPr txBox="1"/>
          <p:nvPr/>
        </p:nvSpPr>
        <p:spPr>
          <a:xfrm>
            <a:off x="5369671" y="1608371"/>
            <a:ext cx="4192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 Management</a:t>
            </a:r>
          </a:p>
          <a:p>
            <a:r>
              <a:rPr lang="en-US" b="1" dirty="0"/>
              <a:t>Priority queue</a:t>
            </a:r>
            <a:r>
              <a:rPr lang="en-US" dirty="0"/>
              <a:t> (1–10)</a:t>
            </a:r>
          </a:p>
          <a:p>
            <a:r>
              <a:rPr lang="en-US" dirty="0"/>
              <a:t>- Auto task assignment</a:t>
            </a:r>
          </a:p>
          <a:p>
            <a:r>
              <a:rPr lang="en-US" dirty="0"/>
              <a:t>- Transport + charging tasks</a:t>
            </a:r>
          </a:p>
          <a:p>
            <a:r>
              <a:rPr lang="en-US" dirty="0"/>
              <a:t>- Background scheduler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3DE77-0DD1-F31C-B806-E9863A50B556}"/>
              </a:ext>
            </a:extLst>
          </p:cNvPr>
          <p:cNvSpPr txBox="1"/>
          <p:nvPr/>
        </p:nvSpPr>
        <p:spPr>
          <a:xfrm>
            <a:off x="479894" y="3830384"/>
            <a:ext cx="455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Storage Management</a:t>
            </a:r>
          </a:p>
          <a:p>
            <a:r>
              <a:rPr lang="en-US" b="1" dirty="0"/>
              <a:t>6 temperature zones</a:t>
            </a:r>
            <a:r>
              <a:rPr lang="en-US" dirty="0"/>
              <a:t> + 1 unsorted area</a:t>
            </a:r>
          </a:p>
          <a:p>
            <a:r>
              <a:rPr lang="en-US" dirty="0"/>
              <a:t>- Capacity checks</a:t>
            </a:r>
          </a:p>
          <a:p>
            <a:r>
              <a:rPr lang="en-US" dirty="0"/>
              <a:t>- Thread-safe item handling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22228C-5C01-ACDB-2475-2A61B9533A61}"/>
              </a:ext>
            </a:extLst>
          </p:cNvPr>
          <p:cNvSpPr txBox="1"/>
          <p:nvPr/>
        </p:nvSpPr>
        <p:spPr>
          <a:xfrm>
            <a:off x="5369672" y="3830384"/>
            <a:ext cx="446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Logging System</a:t>
            </a:r>
          </a:p>
          <a:p>
            <a:r>
              <a:rPr lang="en-US" dirty="0"/>
              <a:t>- AGV, Task, and Environment logs</a:t>
            </a:r>
          </a:p>
          <a:p>
            <a:r>
              <a:rPr lang="en-US" dirty="0"/>
              <a:t>- Daily log rotation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14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6E9FF9-ADC6-363F-EF9A-DE5C366BA84B}"/>
              </a:ext>
            </a:extLst>
          </p:cNvPr>
          <p:cNvSpPr txBox="1"/>
          <p:nvPr/>
        </p:nvSpPr>
        <p:spPr>
          <a:xfrm>
            <a:off x="184825" y="214008"/>
            <a:ext cx="6138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UML and Component Diagram</a:t>
            </a:r>
            <a:endParaRPr lang="en-IN" sz="2800" b="1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FCC93-3A28-3018-F402-9AEEE2E52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8" y="876402"/>
            <a:ext cx="9469177" cy="576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4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C6EB605-9B78-E4EC-3AB3-40F8420B4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9" y="163655"/>
            <a:ext cx="11370081" cy="653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6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3430D68-6EC0-D4DA-F2C1-490724675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66" y="136186"/>
            <a:ext cx="10533703" cy="67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2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01DD1-4C3A-CC3A-6713-305001B34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0" y="0"/>
            <a:ext cx="9484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EB74CE-9B83-F59D-8078-DB09CFC0B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16" y="0"/>
            <a:ext cx="616086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78C47-6234-FEB8-C0F6-F2FB0A659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8999"/>
            <a:ext cx="4044463" cy="3429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7CC03-96AB-3032-2851-A7CF5C36B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60" y="3604429"/>
            <a:ext cx="5664740" cy="32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724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388</TotalTime>
  <Words>550</Words>
  <Application>Microsoft Office PowerPoint</Application>
  <PresentationFormat>Widescreen</PresentationFormat>
  <Paragraphs>104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Description of the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 to Project and Video Explanation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Lavanya E</dc:creator>
  <cp:lastModifiedBy>Lavanya E</cp:lastModifiedBy>
  <cp:revision>77</cp:revision>
  <dcterms:created xsi:type="dcterms:W3CDTF">2025-11-14T19:06:01Z</dcterms:created>
  <dcterms:modified xsi:type="dcterms:W3CDTF">2025-11-15T11:35:28Z</dcterms:modified>
</cp:coreProperties>
</file>